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Oswald Medium"/>
      <p:regular r:id="rId18"/>
      <p:bold r:id="rId19"/>
    </p:embeddedFont>
    <p:embeddedFont>
      <p:font typeface="Average"/>
      <p:regular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verage-regular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Medium-bold.fntdata"/><Relationship Id="rId6" Type="http://schemas.openxmlformats.org/officeDocument/2006/relationships/slide" Target="slides/slide1.xml"/><Relationship Id="rId18" Type="http://schemas.openxmlformats.org/officeDocument/2006/relationships/font" Target="fonts/Oswald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42c9a671a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42c9a671a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46c49fa6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46c49fa6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46c49fa6d4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46c49fa6d4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42c9a671aa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42c9a671aa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35f02432a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35f02432a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42c9a671a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42c9a671a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46c49fa6d4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46c49fa6d4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42c9a671a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42c9a671a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2c9a671a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42c9a671a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42c9a671a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42c9a671a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46c49fa6d4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46c49fa6d4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2" Type="http://schemas.openxmlformats.org/officeDocument/2006/relationships/image" Target="../media/image13.png"/><Relationship Id="rId9" Type="http://schemas.openxmlformats.org/officeDocument/2006/relationships/image" Target="../media/image2.png"/><Relationship Id="rId5" Type="http://schemas.openxmlformats.org/officeDocument/2006/relationships/image" Target="../media/image20.png"/><Relationship Id="rId6" Type="http://schemas.openxmlformats.org/officeDocument/2006/relationships/image" Target="../media/image10.png"/><Relationship Id="rId7" Type="http://schemas.openxmlformats.org/officeDocument/2006/relationships/image" Target="../media/image9.png"/><Relationship Id="rId8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7.png"/><Relationship Id="rId7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0" y="0"/>
            <a:ext cx="7801500" cy="942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highlight>
                  <a:schemeClr val="dk1"/>
                </a:highlight>
              </a:rPr>
              <a:t>EL GRUPO PRESENTA</a:t>
            </a:r>
            <a:endParaRPr>
              <a:solidFill>
                <a:srgbClr val="000000"/>
              </a:solidFill>
              <a:highlight>
                <a:schemeClr val="dk1"/>
              </a:highlight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2170900" y="4240751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bottom text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1399" y="3540560"/>
            <a:ext cx="2066924" cy="1546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7938" y="1132550"/>
            <a:ext cx="2487525" cy="2318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027971"/>
            <a:ext cx="1953100" cy="143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29888" y="729100"/>
            <a:ext cx="2066925" cy="220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49850" y="2328302"/>
            <a:ext cx="1453000" cy="1759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27950" y="3773175"/>
            <a:ext cx="1821574" cy="136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723175" y="1027967"/>
            <a:ext cx="1912400" cy="143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549525" y="2747350"/>
            <a:ext cx="2743200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" y="2714974"/>
            <a:ext cx="2623072" cy="231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432575" y="1687339"/>
            <a:ext cx="2017279" cy="195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4000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3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4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1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1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6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4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4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4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8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2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Procesos administrativos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000000"/>
                </a:solidFill>
              </a:rPr>
              <a:t>Cliente: </a:t>
            </a:r>
            <a:br>
              <a:rPr lang="es">
                <a:solidFill>
                  <a:srgbClr val="000000"/>
                </a:solidFill>
              </a:rPr>
            </a:br>
            <a:r>
              <a:rPr lang="es">
                <a:solidFill>
                  <a:srgbClr val="000000"/>
                </a:solidFill>
              </a:rPr>
              <a:t>1. Realiza el pedido en la entrada del local</a:t>
            </a:r>
            <a:br>
              <a:rPr lang="es">
                <a:solidFill>
                  <a:srgbClr val="000000"/>
                </a:solidFill>
              </a:rPr>
            </a:br>
            <a:r>
              <a:rPr lang="es">
                <a:solidFill>
                  <a:srgbClr val="000000"/>
                </a:solidFill>
              </a:rPr>
              <a:t>Encargado:</a:t>
            </a:r>
            <a:br>
              <a:rPr lang="es">
                <a:solidFill>
                  <a:srgbClr val="000000"/>
                </a:solidFill>
              </a:rPr>
            </a:br>
            <a:r>
              <a:rPr lang="es">
                <a:solidFill>
                  <a:srgbClr val="000000"/>
                </a:solidFill>
              </a:rPr>
              <a:t>2. Recibe el pedido y se fija si hay stock</a:t>
            </a:r>
            <a:br>
              <a:rPr lang="es">
                <a:solidFill>
                  <a:srgbClr val="000000"/>
                </a:solidFill>
              </a:rPr>
            </a:br>
            <a:r>
              <a:rPr lang="es">
                <a:solidFill>
                  <a:srgbClr val="000000"/>
                </a:solidFill>
              </a:rPr>
              <a:t>3a. Si no hay stock, se le informa al cliente</a:t>
            </a:r>
            <a:br>
              <a:rPr lang="es">
                <a:solidFill>
                  <a:srgbClr val="000000"/>
                </a:solidFill>
              </a:rPr>
            </a:br>
            <a:r>
              <a:rPr lang="es">
                <a:solidFill>
                  <a:srgbClr val="000000"/>
                </a:solidFill>
              </a:rPr>
              <a:t>3b. Si hay stock, se informa precio y se consulta método de pago</a:t>
            </a:r>
            <a:br>
              <a:rPr lang="es">
                <a:solidFill>
                  <a:srgbClr val="000000"/>
                </a:solidFill>
              </a:rPr>
            </a:br>
            <a:r>
              <a:rPr lang="es">
                <a:solidFill>
                  <a:srgbClr val="000000"/>
                </a:solidFill>
              </a:rPr>
              <a:t>Cliente:</a:t>
            </a:r>
            <a:br>
              <a:rPr lang="es">
                <a:solidFill>
                  <a:srgbClr val="000000"/>
                </a:solidFill>
              </a:rPr>
            </a:br>
            <a:r>
              <a:rPr lang="es">
                <a:solidFill>
                  <a:srgbClr val="000000"/>
                </a:solidFill>
              </a:rPr>
              <a:t>4. Realiza el pago</a:t>
            </a:r>
            <a:br>
              <a:rPr lang="es">
                <a:solidFill>
                  <a:srgbClr val="000000"/>
                </a:solidFill>
              </a:rPr>
            </a:br>
            <a:r>
              <a:rPr lang="es">
                <a:solidFill>
                  <a:srgbClr val="000000"/>
                </a:solidFill>
              </a:rPr>
              <a:t>Encargado:</a:t>
            </a:r>
            <a:br>
              <a:rPr lang="es">
                <a:solidFill>
                  <a:srgbClr val="000000"/>
                </a:solidFill>
              </a:rPr>
            </a:br>
            <a:r>
              <a:rPr lang="es">
                <a:solidFill>
                  <a:srgbClr val="000000"/>
                </a:solidFill>
              </a:rPr>
              <a:t>5. Verifica y registra el pago</a:t>
            </a:r>
            <a:br>
              <a:rPr lang="es">
                <a:solidFill>
                  <a:srgbClr val="000000"/>
                </a:solidFill>
              </a:rPr>
            </a:br>
            <a:r>
              <a:rPr lang="es">
                <a:solidFill>
                  <a:srgbClr val="000000"/>
                </a:solidFill>
              </a:rPr>
              <a:t>6. Saca el producto de la lista de stock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 y límite </a:t>
            </a:r>
            <a:r>
              <a:rPr lang="es"/>
              <a:t>del sistema</a:t>
            </a:r>
            <a:endParaRPr/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dk1"/>
                </a:solidFill>
              </a:rPr>
              <a:t>Nuestro objetivo será realizar pedidos a los proveedores, haciendo uso de la </a:t>
            </a:r>
            <a:r>
              <a:rPr lang="es" sz="1700">
                <a:solidFill>
                  <a:schemeClr val="dk1"/>
                </a:solidFill>
              </a:rPr>
              <a:t>facturación</a:t>
            </a:r>
            <a:r>
              <a:rPr lang="es" sz="1700">
                <a:solidFill>
                  <a:schemeClr val="dk1"/>
                </a:solidFill>
              </a:rPr>
              <a:t> correspondiente, para que así el cliente logre abastecerse de los productos que sean de su necesidad.  El cliente </a:t>
            </a:r>
            <a:r>
              <a:rPr lang="es" sz="1700">
                <a:solidFill>
                  <a:schemeClr val="dk1"/>
                </a:solidFill>
              </a:rPr>
              <a:t>podrá</a:t>
            </a:r>
            <a:r>
              <a:rPr lang="es" sz="1700">
                <a:solidFill>
                  <a:schemeClr val="dk1"/>
                </a:solidFill>
              </a:rPr>
              <a:t> realizar el pedido, el cual será encargado al proveedor en caso de no haber stock, y el proveedor </a:t>
            </a:r>
            <a:r>
              <a:rPr lang="es" sz="1700">
                <a:solidFill>
                  <a:schemeClr val="dk1"/>
                </a:solidFill>
              </a:rPr>
              <a:t>entregará</a:t>
            </a:r>
            <a:r>
              <a:rPr lang="es" sz="1700">
                <a:solidFill>
                  <a:schemeClr val="dk1"/>
                </a:solidFill>
              </a:rPr>
              <a:t> la </a:t>
            </a:r>
            <a:r>
              <a:rPr lang="es" sz="1700">
                <a:solidFill>
                  <a:schemeClr val="dk1"/>
                </a:solidFill>
              </a:rPr>
              <a:t>mercancía</a:t>
            </a:r>
            <a:r>
              <a:rPr lang="es" sz="1700">
                <a:solidFill>
                  <a:schemeClr val="dk1"/>
                </a:solidFill>
              </a:rPr>
              <a:t> a la tienda para su </a:t>
            </a:r>
            <a:r>
              <a:rPr lang="es" sz="1700">
                <a:solidFill>
                  <a:schemeClr val="dk1"/>
                </a:solidFill>
              </a:rPr>
              <a:t>próxima</a:t>
            </a:r>
            <a:r>
              <a:rPr lang="es" sz="1700">
                <a:solidFill>
                  <a:schemeClr val="dk1"/>
                </a:solidFill>
              </a:rPr>
              <a:t> venta a los clientes. Por </a:t>
            </a:r>
            <a:r>
              <a:rPr lang="es" sz="1700">
                <a:solidFill>
                  <a:schemeClr val="dk1"/>
                </a:solidFill>
              </a:rPr>
              <a:t>último</a:t>
            </a:r>
            <a:r>
              <a:rPr lang="es" sz="1700">
                <a:solidFill>
                  <a:schemeClr val="dk1"/>
                </a:solidFill>
              </a:rPr>
              <a:t> se utilizarán </a:t>
            </a:r>
            <a:r>
              <a:rPr lang="es" sz="1700">
                <a:solidFill>
                  <a:schemeClr val="dk1"/>
                </a:solidFill>
              </a:rPr>
              <a:t>métodos</a:t>
            </a:r>
            <a:r>
              <a:rPr lang="es" sz="1700">
                <a:solidFill>
                  <a:schemeClr val="dk1"/>
                </a:solidFill>
              </a:rPr>
              <a:t> de pago de la preferencia del cliente y se le </a:t>
            </a:r>
            <a:r>
              <a:rPr lang="es" sz="1700">
                <a:solidFill>
                  <a:schemeClr val="dk1"/>
                </a:solidFill>
              </a:rPr>
              <a:t>entregará</a:t>
            </a:r>
            <a:r>
              <a:rPr lang="es" sz="1700">
                <a:solidFill>
                  <a:schemeClr val="dk1"/>
                </a:solidFill>
              </a:rPr>
              <a:t> un recibo.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43" name="Google Shape;143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44" name="Google Shape;144;p23"/>
          <p:cNvCxnSpPr/>
          <p:nvPr/>
        </p:nvCxnSpPr>
        <p:spPr>
          <a:xfrm>
            <a:off x="3907900" y="287350"/>
            <a:ext cx="890700" cy="9768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" name="Google Shape;145;p23"/>
          <p:cNvCxnSpPr/>
          <p:nvPr/>
        </p:nvCxnSpPr>
        <p:spPr>
          <a:xfrm>
            <a:off x="106200" y="734575"/>
            <a:ext cx="205500" cy="4179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6" name="Google Shape;146;p23"/>
          <p:cNvCxnSpPr>
            <a:stCxn id="141" idx="1"/>
            <a:endCxn id="141" idx="1"/>
          </p:cNvCxnSpPr>
          <p:nvPr/>
        </p:nvCxnSpPr>
        <p:spPr>
          <a:xfrm>
            <a:off x="311700" y="731375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23"/>
          <p:cNvCxnSpPr>
            <a:stCxn id="141" idx="1"/>
          </p:cNvCxnSpPr>
          <p:nvPr/>
        </p:nvCxnSpPr>
        <p:spPr>
          <a:xfrm flipH="1">
            <a:off x="100500" y="731375"/>
            <a:ext cx="211200" cy="1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23"/>
          <p:cNvCxnSpPr/>
          <p:nvPr/>
        </p:nvCxnSpPr>
        <p:spPr>
          <a:xfrm flipH="1" rot="10800000">
            <a:off x="2241325" y="295575"/>
            <a:ext cx="1666800" cy="147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3"/>
          <p:cNvCxnSpPr/>
          <p:nvPr/>
        </p:nvCxnSpPr>
        <p:spPr>
          <a:xfrm>
            <a:off x="2255675" y="301725"/>
            <a:ext cx="14400" cy="258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>
            <a:off x="237325" y="1704450"/>
            <a:ext cx="85206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highlight>
                  <a:srgbClr val="FFFFFF"/>
                </a:highlight>
              </a:rPr>
              <a:t>MUCHAS GRACIAS POR VER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3563463" y="4449425"/>
            <a:ext cx="23550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800"/>
              <a:t>texto inferior</a:t>
            </a:r>
            <a:endParaRPr sz="2800"/>
          </a:p>
        </p:txBody>
      </p:sp>
      <p:pic>
        <p:nvPicPr>
          <p:cNvPr id="156" name="Google Shape;1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1713" y="618850"/>
            <a:ext cx="1481600" cy="138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451800"/>
            <a:ext cx="2355000" cy="2201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9950" y="2451800"/>
            <a:ext cx="2726832" cy="2397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07122" y="3169605"/>
            <a:ext cx="2027550" cy="1349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19638" y="60613"/>
            <a:ext cx="1643825" cy="164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1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100"/>
                            </p:stCondLst>
                            <p:childTnLst>
                              <p:par>
                                <p:cTn fill="hold" nodeType="after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671250" y="734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</a:rPr>
              <a:t>Bien Animal</a:t>
            </a:r>
            <a:r>
              <a:rPr lang="es"/>
              <a:t> </a:t>
            </a:r>
            <a:r>
              <a:rPr lang="es">
                <a:solidFill>
                  <a:srgbClr val="000000"/>
                </a:solidFill>
              </a:rPr>
              <a:t>Pet Shop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6" name="Google Shape;76;p14"/>
          <p:cNvSpPr txBox="1"/>
          <p:nvPr>
            <p:ph idx="4294967295" type="subTitle"/>
          </p:nvPr>
        </p:nvSpPr>
        <p:spPr>
          <a:xfrm>
            <a:off x="696600" y="976025"/>
            <a:ext cx="7801500" cy="34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/>
              <a:t>Docente: Rita Fasolino</a:t>
            </a:r>
            <a:endParaRPr sz="2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500"/>
              <a:t>Materia: Análisis de Sistemas</a:t>
            </a:r>
            <a:endParaRPr sz="2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500"/>
              <a:t>Alumnos: Ahmed, Cicerone, </a:t>
            </a:r>
            <a:r>
              <a:rPr lang="es" sz="2500"/>
              <a:t>Cirelli, </a:t>
            </a:r>
            <a:r>
              <a:rPr lang="es" sz="2500"/>
              <a:t>Contartese y Cuevas </a:t>
            </a:r>
            <a:endParaRPr sz="2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500"/>
              <a:t>Colegio: E.T. 35, Ing. Eduardo Latzina</a:t>
            </a:r>
            <a:endParaRPr sz="2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500"/>
              <a:t>Año: 5°</a:t>
            </a:r>
            <a:endParaRPr sz="2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500"/>
              <a:t>División: 1° Computación</a:t>
            </a:r>
            <a:endParaRPr sz="2500"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 amt="70000"/>
          </a:blip>
          <a:srcRect b="15761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128650" y="-188075"/>
            <a:ext cx="9272650" cy="533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Primeras ideas</a:t>
            </a:r>
            <a:endParaRPr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311700" y="1124250"/>
            <a:ext cx="8520600" cy="3416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Desde un comienzo teníamos clara la idea de elegir una empresa u organización en la cual trabajase una persona cercana a alguno de nosotros, para facilitarnos con las entrevistas y sentirnos en confianza para hacer el trabajo.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FFFFF"/>
                </a:solidFill>
              </a:rPr>
              <a:t>Mediante esta búsqueda llegamos al negocio en el cuál basaríamos todo nuestro trabajo: una tienda de ropa que se encuentra a unos 50 minutos de la escuela y que está vigente hace más de 30 años. Sin embargo, a la persona que iba a ayudarnos con el trabajo, le surgieron problemas médicos-personales y dejamos de poder contar con ella, o con su negocio.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7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-5432" y="0"/>
            <a:ext cx="91548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Segunda opción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Comenzamos a considerar qué otro negocio podríamos utilizar, y así fue como llegamos a </a:t>
            </a:r>
            <a:r>
              <a:rPr lang="es">
                <a:solidFill>
                  <a:srgbClr val="FF9900"/>
                </a:solidFill>
              </a:rPr>
              <a:t>Bien Animal</a:t>
            </a:r>
            <a:r>
              <a:rPr lang="es"/>
              <a:t> </a:t>
            </a:r>
            <a:r>
              <a:rPr lang="es">
                <a:solidFill>
                  <a:srgbClr val="000000"/>
                </a:solidFill>
              </a:rPr>
              <a:t>Pet Shop</a:t>
            </a:r>
            <a:r>
              <a:rPr lang="es"/>
              <a:t>: una tienda de alimentos y accesorios para mascotas, localizada en Floresta, Ciudad de Buenas Aires.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Siguiendo con la idea de emplear el negocio o empresa de alguien ya conocido, recurrimos a unos vecinos de hace más de diez años de uno de los integrantes del grupo, por lo que creímos que sería ventajoso al momento de entrevistarlos. Fuimos a preguntarles si estarían dispuestos a ayudarnos y para nuestra fortuna aceptaron.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630971">
            <a:off x="-232163" y="-530080"/>
            <a:ext cx="9608317" cy="620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4350" y="152400"/>
            <a:ext cx="5155305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2436450" y="301725"/>
            <a:ext cx="4271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Logo del</a:t>
            </a:r>
            <a:r>
              <a:rPr lang="es" sz="4800">
                <a:latin typeface="Oswald Medium"/>
                <a:ea typeface="Oswald Medium"/>
                <a:cs typeface="Oswald Medium"/>
                <a:sym typeface="Oswald Medium"/>
              </a:rPr>
              <a:t> PetShop</a:t>
            </a:r>
            <a:endParaRPr sz="48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Ficha del negocio</a:t>
            </a:r>
            <a:endParaRPr/>
          </a:p>
        </p:txBody>
      </p:sp>
      <p:sp>
        <p:nvSpPr>
          <p:cNvPr id="104" name="Google Shape;104;p18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parte I</a:t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 amt="61000"/>
          </a:blip>
          <a:srcRect b="0" l="50000" r="0" t="0"/>
          <a:stretch/>
        </p:blipFill>
        <p:spPr>
          <a:xfrm>
            <a:off x="4572000" y="0"/>
            <a:ext cx="4572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Ubicación: Av. Segurola 1349 (entre Camarones y Magariños Cervantes).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Horario: lunes a viernes de 9 a 13h y de 16:30 a 19h. Los sábados abre únicamente de 9 a 13h y los domingos permanece cerrado.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1"/>
                </a:solidFill>
              </a:rPr>
              <a:t>Salud e higiene: a causa de la pandemia, cuenta con dos pautas básicas de salud y seguridad: uso de mascarilla para clientes y personal, y desinfección de superficies obligatoria por parte del personal después de cada visita.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>
            <p:ph type="title"/>
          </p:nvPr>
        </p:nvSpPr>
        <p:spPr>
          <a:xfrm>
            <a:off x="4835400" y="10171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Ficha del negocio</a:t>
            </a:r>
            <a:endParaRPr/>
          </a:p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4835400" y="27809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parte II</a:t>
            </a: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 rotWithShape="1">
          <a:blip r:embed="rId5">
            <a:alphaModFix amt="56000"/>
          </a:blip>
          <a:srcRect b="0" l="41951" r="13604" t="0"/>
          <a:stretch/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>
            <p:ph idx="2" type="body"/>
          </p:nvPr>
        </p:nvSpPr>
        <p:spPr>
          <a:xfrm>
            <a:off x="367500" y="724200"/>
            <a:ext cx="3837000" cy="36951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Productos: este petshop ofrece variedad de alimentos, productos sanitarios, accesorios y juegos para mascotas. Proveen productos tanto para perros y  gatos, como para roedores, aves, o peces.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1"/>
                </a:solidFill>
              </a:rPr>
              <a:t>Proveedores: los compran al por mayor y en base a la demanda y nos dijeron que conviene comprar cuando los proveedores incentivan la venta con promociones (pero no siempre hay este tipo de acciones comerciales).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0"/>
          <p:cNvPicPr preferRelativeResize="0"/>
          <p:nvPr/>
        </p:nvPicPr>
        <p:blipFill>
          <a:blip r:embed="rId3">
            <a:alphaModFix amt="6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Origen de la tienda</a:t>
            </a:r>
            <a:endParaRPr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effectLst>
            <a:outerShdw blurRad="57150" rotWithShape="0" algn="bl" dir="5400000" dist="19050">
              <a:schemeClr val="dk1">
                <a:alpha val="50000"/>
              </a:schemeClr>
            </a:outerShdw>
            <a:reflection blurRad="0" dir="0" dist="0" endA="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FFFFF"/>
                </a:solidFill>
              </a:rPr>
              <a:t>Llevaban un tiempo buscando un local para poner un comercio de venta de productos, no tienen decidido qué iban a comerciar y tenían como opciones los rubros textil y gastronómico (al cuál se dedicaban anteriormente), sin embargo, cuando la oportunidad del </a:t>
            </a:r>
            <a:r>
              <a:rPr lang="es">
                <a:solidFill>
                  <a:srgbClr val="000000"/>
                </a:solidFill>
                <a:highlight>
                  <a:srgbClr val="FFD698"/>
                </a:highlight>
              </a:rPr>
              <a:t>PetShop</a:t>
            </a:r>
            <a:r>
              <a:rPr lang="es">
                <a:solidFill>
                  <a:srgbClr val="FFFFFF"/>
                </a:solidFill>
              </a:rPr>
              <a:t> apareció, no pudieron negarse: aman los animales y disfrutan de su trabajo ahí.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0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